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0" r:id="rId4"/>
    <p:sldId id="259" r:id="rId5"/>
    <p:sldId id="266" r:id="rId6"/>
    <p:sldId id="264" r:id="rId7"/>
    <p:sldId id="265" r:id="rId8"/>
    <p:sldId id="267" r:id="rId9"/>
    <p:sldId id="268" r:id="rId10"/>
    <p:sldId id="269" r:id="rId11"/>
    <p:sldId id="262" r:id="rId12"/>
    <p:sldId id="263" r:id="rId13"/>
    <p:sldId id="270" r:id="rId14"/>
    <p:sldId id="271" r:id="rId15"/>
    <p:sldId id="274" r:id="rId16"/>
    <p:sldId id="273" r:id="rId1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025"/>
    <a:srgbClr val="691A7B"/>
    <a:srgbClr val="E6A31A"/>
    <a:srgbClr val="CE3D14"/>
    <a:srgbClr val="285CAF"/>
    <a:srgbClr val="BDBDB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79" autoAdjust="0"/>
  </p:normalViewPr>
  <p:slideViewPr>
    <p:cSldViewPr snapToGrid="0" snapToObjects="1">
      <p:cViewPr>
        <p:scale>
          <a:sx n="54" d="100"/>
          <a:sy n="54" d="100"/>
        </p:scale>
        <p:origin x="-1808" y="-56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44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1AC3-2CD4-5C40-9A6D-E0CB4D2D0476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B138-A483-8042-974F-46946502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available</a:t>
            </a:r>
            <a:r>
              <a:rPr lang="en-US" baseline="0" dirty="0" smtClean="0"/>
              <a:t> over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color</a:t>
            </a:r>
            <a:r>
              <a:rPr lang="en-US" baseline="0" dirty="0" err="1" smtClean="0"/>
              <a:t>scale</a:t>
            </a:r>
            <a:r>
              <a:rPr lang="en-US" baseline="0" dirty="0" smtClean="0"/>
              <a:t> on precision</a:t>
            </a:r>
          </a:p>
          <a:p>
            <a:r>
              <a:rPr lang="en-US" baseline="0" dirty="0" smtClean="0"/>
              <a:t>OMP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extraction of markers not clear (arrow pushing  markers from behind)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“expression vs. score” for pathway </a:t>
            </a:r>
            <a:r>
              <a:rPr lang="en-US" dirty="0" err="1" smtClean="0"/>
              <a:t>x,y</a:t>
            </a:r>
            <a:r>
              <a:rPr lang="en-US" baseline="0" dirty="0" smtClean="0"/>
              <a:t>-label.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PCC = 0.6985 for genes</a:t>
            </a:r>
            <a:r>
              <a:rPr lang="en-US" baseline="0" dirty="0" smtClean="0"/>
              <a:t> globally</a:t>
            </a:r>
          </a:p>
          <a:p>
            <a:r>
              <a:rPr lang="en-US" baseline="0" dirty="0" smtClean="0"/>
              <a:t>PCC = 0.7249 for JA genes in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treatment</a:t>
            </a:r>
          </a:p>
          <a:p>
            <a:r>
              <a:rPr lang="en-US" baseline="0" dirty="0" smtClean="0"/>
              <a:t>PCC = 0.7629 for SA genes in BTH treatment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Rotate and flip genotype labels on (a)</a:t>
            </a:r>
          </a:p>
          <a:p>
            <a:r>
              <a:rPr lang="en-US" baseline="0" dirty="0" smtClean="0"/>
              <a:t>Col-0 italicized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MeJA</a:t>
            </a:r>
            <a:r>
              <a:rPr lang="en-US" baseline="0" dirty="0" smtClean="0"/>
              <a:t> t0 separate.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myc2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</a:t>
            </a:r>
            <a:r>
              <a:rPr lang="en-US" baseline="0" dirty="0" err="1" smtClean="0"/>
              <a:t>MeJA</a:t>
            </a:r>
            <a:r>
              <a:rPr lang="en-US" baseline="0" dirty="0" smtClean="0"/>
              <a:t> treated/BTH treated.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SAND gene </a:t>
            </a:r>
            <a:r>
              <a:rPr lang="en-US" baseline="0" dirty="0" smtClean="0">
                <a:sym typeface="Wingdings"/>
              </a:rPr>
              <a:t> stable.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genesets</a:t>
            </a:r>
            <a:r>
              <a:rPr lang="en-US" baseline="0" dirty="0" smtClean="0">
                <a:sym typeface="Wingdings"/>
              </a:rPr>
              <a:t> for </a:t>
            </a:r>
            <a:r>
              <a:rPr lang="en-US" baseline="0" dirty="0" err="1" smtClean="0">
                <a:sym typeface="Wingdings"/>
              </a:rPr>
              <a:t>paulo</a:t>
            </a:r>
            <a:r>
              <a:rPr lang="en-US" baseline="0" dirty="0" smtClean="0">
                <a:sym typeface="Wingdings"/>
              </a:rPr>
              <a:t>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Change “Pathways” </a:t>
            </a:r>
            <a:r>
              <a:rPr lang="en-US" baseline="0" dirty="0" smtClean="0">
                <a:sym typeface="Wingdings"/>
              </a:rPr>
              <a:t> gene sets in text.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Interrelationships</a:t>
            </a:r>
            <a:r>
              <a:rPr lang="en-US" baseline="0" dirty="0" smtClean="0"/>
              <a:t> between samples preserved?</a:t>
            </a:r>
          </a:p>
          <a:p>
            <a:r>
              <a:rPr lang="en-US" baseline="0" dirty="0" err="1" smtClean="0"/>
              <a:t>colorscale</a:t>
            </a:r>
            <a:r>
              <a:rPr lang="en-US" baseline="0" dirty="0" smtClean="0"/>
              <a:t> figure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B138-A483-8042-974F-469465028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3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F071-5A04-B542-83D5-000C0EF5ACE5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B457-94DB-F349-8968-DEDD6358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714" y="124786"/>
            <a:ext cx="3821873" cy="2627073"/>
            <a:chOff x="58714" y="124786"/>
            <a:chExt cx="3821873" cy="2627073"/>
          </a:xfrm>
        </p:grpSpPr>
        <p:pic>
          <p:nvPicPr>
            <p:cNvPr id="15" name="Picture 14" descr="NCBI_SRA_Athaliana_PCA_az_0_el_90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14" y="124786"/>
              <a:ext cx="2368296" cy="2615184"/>
            </a:xfrm>
            <a:prstGeom prst="rect">
              <a:avLst/>
            </a:prstGeom>
          </p:spPr>
        </p:pic>
        <p:pic>
          <p:nvPicPr>
            <p:cNvPr id="11" name="Picture 10" descr="NCBI_SRA_Athaliana_PCA_legend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289815"/>
              <a:ext cx="1453577" cy="898125"/>
            </a:xfrm>
            <a:prstGeom prst="rect">
              <a:avLst/>
            </a:prstGeom>
          </p:spPr>
        </p:pic>
        <p:pic>
          <p:nvPicPr>
            <p:cNvPr id="16" name="Picture 15" descr="NCBI_SRA_Athaliana_PCA_az_0_el_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010" y="1215667"/>
              <a:ext cx="1379063" cy="153619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-74242" y="-5820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93483" y="124786"/>
            <a:ext cx="3749040" cy="2627073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76633" y="-5820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19" name="Picture 18" descr="pc_convergence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704" y="2886213"/>
            <a:ext cx="2376256" cy="2362528"/>
          </a:xfrm>
          <a:prstGeom prst="rect">
            <a:avLst/>
          </a:prstGeom>
        </p:spPr>
      </p:pic>
      <p:pic>
        <p:nvPicPr>
          <p:cNvPr id="22" name="Picture 21" descr="pc_convergence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470" y="2886213"/>
            <a:ext cx="2357398" cy="236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902538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46707" y="3789414"/>
            <a:ext cx="1422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Percent variance explained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748" y="267415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d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3214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1348" y="1344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102" y="1344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1122" y="2777679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4115" y="2777679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33" name="Picture 32" descr="pexp_v_num_components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6" y="2886213"/>
            <a:ext cx="2161585" cy="2111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63293" y="267415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188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_genesets_heatmap_predic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5756" y="685617"/>
            <a:ext cx="3923347" cy="2552114"/>
          </a:xfrm>
          <a:prstGeom prst="rect">
            <a:avLst/>
          </a:prstGeom>
        </p:spPr>
      </p:pic>
      <p:pic>
        <p:nvPicPr>
          <p:cNvPr id="9" name="Picture 8" descr="roc_curv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87831"/>
            <a:ext cx="2704093" cy="2028070"/>
          </a:xfrm>
          <a:prstGeom prst="rect">
            <a:avLst/>
          </a:prstGeom>
        </p:spPr>
      </p:pic>
      <p:pic>
        <p:nvPicPr>
          <p:cNvPr id="5" name="Picture 4" descr="LPS_pathway_scor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6" b="6098"/>
          <a:stretch/>
        </p:blipFill>
        <p:spPr>
          <a:xfrm>
            <a:off x="368469" y="59760"/>
            <a:ext cx="2335623" cy="1904394"/>
          </a:xfrm>
          <a:prstGeom prst="rect">
            <a:avLst/>
          </a:prstGeom>
        </p:spPr>
      </p:pic>
      <p:pic>
        <p:nvPicPr>
          <p:cNvPr id="6" name="Picture 5" descr="DE_genesets_heatmap_tru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63508" y="794363"/>
            <a:ext cx="3923348" cy="233462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75066" y="2789339"/>
            <a:ext cx="1311761" cy="1020377"/>
            <a:chOff x="875066" y="2789339"/>
            <a:chExt cx="1311761" cy="1020377"/>
          </a:xfrm>
        </p:grpSpPr>
        <p:pic>
          <p:nvPicPr>
            <p:cNvPr id="11" name="Picture 10" descr="venn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781" y="2789339"/>
              <a:ext cx="1120941" cy="10203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73532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066" y="3137459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3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90" y="3137459"/>
              <a:ext cx="355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1964" y="3884939"/>
            <a:ext cx="983099" cy="246221"/>
            <a:chOff x="3029812" y="3882525"/>
            <a:chExt cx="983099" cy="2462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129597" y="3923349"/>
              <a:ext cx="2267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9812" y="3882525"/>
              <a:ext cx="983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/>
                  <a:cs typeface="Arial"/>
                </a:rPr>
                <a:t>control guides</a:t>
              </a:r>
              <a:endParaRPr lang="en-US" sz="1000" dirty="0">
                <a:latin typeface="Arial"/>
                <a:cs typeface="Arial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344837" y="3925763"/>
            <a:ext cx="2267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5052" y="3884939"/>
            <a:ext cx="983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control guides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85" y="-16282"/>
            <a:ext cx="1698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Expression of LPS response program</a:t>
            </a: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23" name="Picture 22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3028510"/>
            <a:ext cx="230634" cy="846677"/>
          </a:xfrm>
          <a:prstGeom prst="rect">
            <a:avLst/>
          </a:prstGeom>
        </p:spPr>
      </p:pic>
      <p:pic>
        <p:nvPicPr>
          <p:cNvPr id="24" name="Picture 23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112253"/>
            <a:ext cx="230634" cy="846677"/>
          </a:xfrm>
          <a:prstGeom prst="rect">
            <a:avLst/>
          </a:prstGeom>
        </p:spPr>
      </p:pic>
      <p:pic>
        <p:nvPicPr>
          <p:cNvPr id="25" name="Picture 24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1198161"/>
            <a:ext cx="230634" cy="846677"/>
          </a:xfrm>
          <a:prstGeom prst="rect">
            <a:avLst/>
          </a:prstGeom>
        </p:spPr>
      </p:pic>
      <p:pic>
        <p:nvPicPr>
          <p:cNvPr id="26" name="Picture 25" descr="DE_annotation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72633" y="276999"/>
            <a:ext cx="230634" cy="846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2102" y="-13252"/>
            <a:ext cx="68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Actual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861" y="-13252"/>
            <a:ext cx="94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Predicted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4223" y="56183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74223" y="148300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2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74223" y="2397093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4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74223" y="3313350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6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5714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35533" y="187387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2108" y="-13469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2986" y="3821480"/>
            <a:ext cx="5822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actual DE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4745" y="392258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/>
                <a:cs typeface="Arial"/>
              </a:rPr>
              <a:t>predicted DE</a:t>
            </a:r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flipV="1">
            <a:off x="2821101" y="3895341"/>
            <a:ext cx="124616" cy="40026"/>
          </a:xfrm>
          <a:prstGeom prst="bentConnector3">
            <a:avLst>
              <a:gd name="adj1" fmla="val 97878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20510197">
            <a:off x="777403" y="2306162"/>
            <a:ext cx="1060709" cy="556572"/>
          </a:xfrm>
          <a:prstGeom prst="triangle">
            <a:avLst>
              <a:gd name="adj" fmla="val 970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/>
          <p:nvPr/>
        </p:nvCxnSpPr>
        <p:spPr>
          <a:xfrm flipV="1">
            <a:off x="2821101" y="3893730"/>
            <a:ext cx="208711" cy="132335"/>
          </a:xfrm>
          <a:prstGeom prst="bentConnector3">
            <a:avLst>
              <a:gd name="adj1" fmla="val 101049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466740" y="3360360"/>
            <a:ext cx="0" cy="5069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66740" y="3613830"/>
            <a:ext cx="1296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7466740" y="2434904"/>
            <a:ext cx="129663" cy="506940"/>
            <a:chOff x="7619140" y="3512760"/>
            <a:chExt cx="129663" cy="50694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466739" y="1535071"/>
            <a:ext cx="129663" cy="506940"/>
            <a:chOff x="7619140" y="3512760"/>
            <a:chExt cx="129663" cy="50694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466740" y="611979"/>
            <a:ext cx="129663" cy="506940"/>
            <a:chOff x="7619140" y="3512760"/>
            <a:chExt cx="129663" cy="50694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7619140" y="3512760"/>
              <a:ext cx="0" cy="5069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619140" y="3766230"/>
              <a:ext cx="1296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/>
          <p:nvPr/>
        </p:nvCxnSpPr>
        <p:spPr>
          <a:xfrm>
            <a:off x="7591645" y="857560"/>
            <a:ext cx="9515" cy="3077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36154" y="3820493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innate immunity</a:t>
            </a:r>
            <a:endParaRPr lang="en-US" sz="900" dirty="0">
              <a:latin typeface="Arial"/>
              <a:cs typeface="Arial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362454" y="3945423"/>
            <a:ext cx="25297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1913" y="1897537"/>
            <a:ext cx="672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Predicted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8603" y="906153"/>
            <a:ext cx="5054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Actual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6506" y="1051193"/>
            <a:ext cx="103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PCC = 0.905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00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07462" y="75399"/>
            <a:ext cx="2726991" cy="1160964"/>
          </a:xfrm>
          <a:prstGeom prst="parallelogram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query table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utput directory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Sailfish index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SSH key</a:t>
            </a:r>
          </a:p>
          <a:p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78704" y="309145"/>
            <a:ext cx="1850011" cy="689898"/>
          </a:xfrm>
          <a:prstGeom prst="ellipse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Start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0314" y="1311079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Take next query (SRA sample)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963531" y="2318387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Does the query meet all of the following criteria?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Sequenced 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using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Illumina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technology?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not already been processed?</a:t>
            </a: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Has sufficient number of reads?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8861" y="3024651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Download query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ascp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  <a:cs typeface="Arial"/>
              </a:rPr>
              <a:t>fasp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 transfer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8861" y="404980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Unpack SRA using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sra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-toolkit’s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fastq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-dump program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616374" y="5082803"/>
            <a:ext cx="3480358" cy="2071067"/>
          </a:xfrm>
          <a:prstGeom prst="diamond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Does the unpacked query FASTQ files have too large a  number of reads (or read pairs)?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2840" y="5786910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subsample reads (or read pairs) to the tolerated maximum number of reads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8861" y="7561367"/>
            <a:ext cx="2006792" cy="65853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Quantify transcripts using Sailfish, and save results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4" idx="2"/>
            <a:endCxn id="5" idx="2"/>
          </p:cNvCxnSpPr>
          <p:nvPr/>
        </p:nvCxnSpPr>
        <p:spPr>
          <a:xfrm flipV="1">
            <a:off x="3889333" y="654094"/>
            <a:ext cx="889371" cy="17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0"/>
          </p:cNvCxnSpPr>
          <p:nvPr/>
        </p:nvCxnSpPr>
        <p:spPr>
          <a:xfrm>
            <a:off x="5703710" y="999043"/>
            <a:ext cx="0" cy="3120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>
            <a:off x="5703710" y="1969618"/>
            <a:ext cx="0" cy="3487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8" idx="3"/>
            <a:endCxn id="6" idx="3"/>
          </p:cNvCxnSpPr>
          <p:nvPr/>
        </p:nvCxnSpPr>
        <p:spPr>
          <a:xfrm flipH="1" flipV="1">
            <a:off x="6707106" y="1640349"/>
            <a:ext cx="736783" cy="1713572"/>
          </a:xfrm>
          <a:prstGeom prst="bentConnector3">
            <a:avLst>
              <a:gd name="adj1" fmla="val -31027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03113" y="2299708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8" idx="1"/>
            <a:endCxn id="9" idx="3"/>
          </p:cNvCxnSpPr>
          <p:nvPr/>
        </p:nvCxnSpPr>
        <p:spPr>
          <a:xfrm flipH="1">
            <a:off x="3355653" y="3353921"/>
            <a:ext cx="607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10" idx="0"/>
          </p:cNvCxnSpPr>
          <p:nvPr/>
        </p:nvCxnSpPr>
        <p:spPr>
          <a:xfrm>
            <a:off x="2352257" y="3683190"/>
            <a:ext cx="0" cy="3666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1" idx="0"/>
          </p:cNvCxnSpPr>
          <p:nvPr/>
        </p:nvCxnSpPr>
        <p:spPr>
          <a:xfrm>
            <a:off x="2352257" y="4708346"/>
            <a:ext cx="4296" cy="3744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3" idx="0"/>
          </p:cNvCxnSpPr>
          <p:nvPr/>
        </p:nvCxnSpPr>
        <p:spPr>
          <a:xfrm flipH="1">
            <a:off x="2352257" y="7153870"/>
            <a:ext cx="4296" cy="4074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12" idx="1"/>
          </p:cNvCxnSpPr>
          <p:nvPr/>
        </p:nvCxnSpPr>
        <p:spPr>
          <a:xfrm flipV="1">
            <a:off x="4096732" y="6116180"/>
            <a:ext cx="906108" cy="21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2"/>
            <a:endCxn id="13" idx="3"/>
          </p:cNvCxnSpPr>
          <p:nvPr/>
        </p:nvCxnSpPr>
        <p:spPr>
          <a:xfrm rot="5400000">
            <a:off x="3958351" y="5842752"/>
            <a:ext cx="1445188" cy="2650583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3" idx="1"/>
            <a:endCxn id="6" idx="1"/>
          </p:cNvCxnSpPr>
          <p:nvPr/>
        </p:nvCxnSpPr>
        <p:spPr>
          <a:xfrm rot="10800000" flipH="1">
            <a:off x="1348860" y="1640349"/>
            <a:ext cx="3351453" cy="6250288"/>
          </a:xfrm>
          <a:prstGeom prst="bentConnector3">
            <a:avLst>
              <a:gd name="adj1" fmla="val -3078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2198" y="3008786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61777" y="6082530"/>
            <a:ext cx="476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yes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8678" y="7153870"/>
            <a:ext cx="38436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no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ped_rate_vs_mapped_dept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1934"/>
            <a:ext cx="3468409" cy="2601307"/>
          </a:xfrm>
          <a:prstGeom prst="rect">
            <a:avLst/>
          </a:prstGeom>
        </p:spPr>
      </p:pic>
      <p:pic>
        <p:nvPicPr>
          <p:cNvPr id="2" name="Picture 1" descr="mapped_rate_vs_mapped_dept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965"/>
            <a:ext cx="3509594" cy="2629276"/>
          </a:xfrm>
          <a:prstGeom prst="rect">
            <a:avLst/>
          </a:prstGeom>
        </p:spPr>
      </p:pic>
      <p:pic>
        <p:nvPicPr>
          <p:cNvPr id="3" name="Picture 2" descr="avg_corr_vs_prop_zero_express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2630"/>
            <a:ext cx="3509594" cy="262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9" y="-15280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6098" y="-15280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889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517" y="-10585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780944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80944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 descr="avg_corr_vs_prop_zero_express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168" y="2892630"/>
            <a:ext cx="3490995" cy="2618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6127289" y="133919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6127289" y="400466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density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7889" y="264725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517" y="2658989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524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rror_v_varia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>
            <a:off x="87591" y="7046"/>
            <a:ext cx="5660617" cy="4508238"/>
          </a:xfrm>
          <a:prstGeom prst="rect">
            <a:avLst/>
          </a:prstGeom>
        </p:spPr>
      </p:pic>
      <p:pic>
        <p:nvPicPr>
          <p:cNvPr id="5" name="Picture 4" descr="error_predic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r="33059"/>
          <a:stretch/>
        </p:blipFill>
        <p:spPr>
          <a:xfrm>
            <a:off x="5667126" y="7046"/>
            <a:ext cx="2105274" cy="4508238"/>
          </a:xfrm>
          <a:prstGeom prst="rect">
            <a:avLst/>
          </a:prstGeom>
        </p:spPr>
      </p:pic>
      <p:pic>
        <p:nvPicPr>
          <p:cNvPr id="6" name="Picture 5" descr="error_v_variables_gen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/>
          <a:stretch/>
        </p:blipFill>
        <p:spPr>
          <a:xfrm>
            <a:off x="0" y="4423139"/>
            <a:ext cx="5748208" cy="4508238"/>
          </a:xfrm>
          <a:prstGeom prst="rect">
            <a:avLst/>
          </a:prstGeom>
        </p:spPr>
      </p:pic>
      <p:pic>
        <p:nvPicPr>
          <p:cNvPr id="7" name="Picture 6" descr="error_prediction_gen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3240"/>
          <a:stretch/>
        </p:blipFill>
        <p:spPr>
          <a:xfrm>
            <a:off x="5690940" y="4423139"/>
            <a:ext cx="2081460" cy="450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68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387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405" y="2125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5586" y="219376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68" y="437511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1" y="6547627"/>
            <a:ext cx="31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5586" y="4375113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586" y="654762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h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130" y="-84672"/>
            <a:ext cx="304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Transcriptional Programs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6034" y="4329258"/>
            <a:ext cx="9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Genes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71310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105870" y="2708345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701082" y="2992671"/>
            <a:ext cx="112314" cy="18142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06803" y="2508865"/>
            <a:ext cx="183845" cy="14764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6742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723327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123881" y="1638712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088590" y="1402339"/>
            <a:ext cx="197418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Bracket 28"/>
          <p:cNvSpPr/>
          <p:nvPr/>
        </p:nvSpPr>
        <p:spPr>
          <a:xfrm>
            <a:off x="3075699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 rot="10800000">
            <a:off x="765813" y="5647481"/>
            <a:ext cx="106196" cy="440609"/>
          </a:xfrm>
          <a:prstGeom prst="rightBracket">
            <a:avLst/>
          </a:prstGeom>
          <a:ln w="190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f_vs_num_samples_p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r="7091"/>
          <a:stretch/>
        </p:blipFill>
        <p:spPr>
          <a:xfrm>
            <a:off x="-26708" y="3810498"/>
            <a:ext cx="3932824" cy="3504712"/>
          </a:xfrm>
          <a:prstGeom prst="rect">
            <a:avLst/>
          </a:prstGeom>
        </p:spPr>
      </p:pic>
      <p:pic>
        <p:nvPicPr>
          <p:cNvPr id="5" name="Picture 4" descr="perf_vs_num_samples_uv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r="7233"/>
          <a:stretch/>
        </p:blipFill>
        <p:spPr>
          <a:xfrm>
            <a:off x="3861363" y="3810498"/>
            <a:ext cx="3905907" cy="3504712"/>
          </a:xfrm>
          <a:prstGeom prst="rect">
            <a:avLst/>
          </a:prstGeom>
        </p:spPr>
      </p:pic>
      <p:pic>
        <p:nvPicPr>
          <p:cNvPr id="15" name="Picture 14" descr="perf_vs_num_samples_p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8943"/>
          <a:stretch/>
        </p:blipFill>
        <p:spPr>
          <a:xfrm>
            <a:off x="32277" y="94088"/>
            <a:ext cx="3719743" cy="3410624"/>
          </a:xfrm>
          <a:prstGeom prst="rect">
            <a:avLst/>
          </a:prstGeom>
        </p:spPr>
      </p:pic>
      <p:pic>
        <p:nvPicPr>
          <p:cNvPr id="3" name="Picture 2" descr="perf_vs_num_samples_uva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8727"/>
          <a:stretch/>
        </p:blipFill>
        <p:spPr>
          <a:xfrm>
            <a:off x="3931914" y="94088"/>
            <a:ext cx="3678909" cy="3410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6708" y="-470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7301" y="-3530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6708" y="37546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7301" y="37546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6693649" y="1434815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6557192" y="5256579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8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cc_vs_pathway_pur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r="14485"/>
          <a:stretch/>
        </p:blipFill>
        <p:spPr>
          <a:xfrm>
            <a:off x="420115" y="3542906"/>
            <a:ext cx="3482941" cy="3457658"/>
          </a:xfrm>
          <a:prstGeom prst="rect">
            <a:avLst/>
          </a:prstGeom>
        </p:spPr>
      </p:pic>
      <p:pic>
        <p:nvPicPr>
          <p:cNvPr id="11" name="Picture 10" descr="uvar_vs_pathway_pur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r="13663"/>
          <a:stretch/>
        </p:blipFill>
        <p:spPr>
          <a:xfrm>
            <a:off x="4068460" y="3542906"/>
            <a:ext cx="3482941" cy="3457658"/>
          </a:xfrm>
          <a:prstGeom prst="rect">
            <a:avLst/>
          </a:prstGeom>
        </p:spPr>
      </p:pic>
      <p:pic>
        <p:nvPicPr>
          <p:cNvPr id="9" name="Picture 8" descr="uvar_vs_pathway_purit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13984"/>
          <a:stretch/>
        </p:blipFill>
        <p:spPr>
          <a:xfrm>
            <a:off x="4021426" y="26597"/>
            <a:ext cx="3447071" cy="3407549"/>
          </a:xfrm>
          <a:prstGeom prst="rect">
            <a:avLst/>
          </a:prstGeom>
        </p:spPr>
      </p:pic>
      <p:pic>
        <p:nvPicPr>
          <p:cNvPr id="8" name="Picture 7" descr="pcc_vs_pathway_purit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r="11914"/>
          <a:stretch/>
        </p:blipFill>
        <p:spPr>
          <a:xfrm>
            <a:off x="399789" y="23522"/>
            <a:ext cx="3567138" cy="3410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979" y="-11760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7301" y="-10586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79" y="342529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301" y="342529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650313" y="1411293"/>
            <a:ext cx="17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A. thaliana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86770" y="4974308"/>
            <a:ext cx="198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M. </a:t>
            </a:r>
            <a:r>
              <a:rPr lang="en-US" sz="2400" i="1" dirty="0" err="1" smtClean="0">
                <a:latin typeface="Arial"/>
                <a:cs typeface="Arial"/>
              </a:rPr>
              <a:t>musculus</a:t>
            </a:r>
            <a:endParaRPr lang="en-US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95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edible_interval_valid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8325" r="8312" b="20269"/>
          <a:stretch/>
        </p:blipFill>
        <p:spPr>
          <a:xfrm>
            <a:off x="0" y="70556"/>
            <a:ext cx="7772400" cy="4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ll_gene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7503" y="306086"/>
            <a:ext cx="1852146" cy="2156769"/>
          </a:xfrm>
          <a:prstGeom prst="rect">
            <a:avLst/>
          </a:prstGeom>
        </p:spPr>
      </p:pic>
      <p:pic>
        <p:nvPicPr>
          <p:cNvPr id="5" name="Picture 4" descr="geneset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4892" y="306086"/>
            <a:ext cx="411812" cy="2156769"/>
          </a:xfrm>
          <a:prstGeom prst="rect">
            <a:avLst/>
          </a:prstGeom>
        </p:spPr>
      </p:pic>
      <p:pic>
        <p:nvPicPr>
          <p:cNvPr id="9" name="Picture 8" descr="sub_gene_heatmap_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18227" y="1046864"/>
            <a:ext cx="337021" cy="2156769"/>
          </a:xfrm>
          <a:prstGeom prst="rect">
            <a:avLst/>
          </a:prstGeom>
        </p:spPr>
      </p:pic>
      <p:pic>
        <p:nvPicPr>
          <p:cNvPr id="10" name="Picture 9" descr="marker1_heatmap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33755" y="805768"/>
            <a:ext cx="109615" cy="2157984"/>
          </a:xfrm>
          <a:prstGeom prst="rect">
            <a:avLst/>
          </a:prstGeom>
        </p:spPr>
      </p:pic>
      <p:pic>
        <p:nvPicPr>
          <p:cNvPr id="11" name="Picture 10" descr="sub_gene_heatmap_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67220" y="436431"/>
            <a:ext cx="640249" cy="2157984"/>
          </a:xfrm>
          <a:prstGeom prst="rect">
            <a:avLst/>
          </a:prstGeom>
        </p:spPr>
      </p:pic>
      <p:pic>
        <p:nvPicPr>
          <p:cNvPr id="12" name="Picture 11" descr="marker2_heat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86598" y="78968"/>
            <a:ext cx="101840" cy="2157984"/>
          </a:xfrm>
          <a:prstGeom prst="rect">
            <a:avLst/>
          </a:prstGeom>
        </p:spPr>
      </p:pic>
      <p:pic>
        <p:nvPicPr>
          <p:cNvPr id="13" name="Picture 12" descr="sub_gene_heatmap_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76953" y="-380846"/>
            <a:ext cx="818353" cy="215798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2334435" y="1286610"/>
            <a:ext cx="328162" cy="206889"/>
          </a:xfrm>
          <a:prstGeom prst="triangle">
            <a:avLst>
              <a:gd name="adj" fmla="val 4879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21792" y="1260030"/>
            <a:ext cx="1243" cy="2533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/>
          <p:cNvSpPr/>
          <p:nvPr/>
        </p:nvSpPr>
        <p:spPr>
          <a:xfrm rot="5400000">
            <a:off x="2334498" y="933845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2334435" y="580953"/>
            <a:ext cx="328162" cy="20688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2334499" y="1639501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2334499" y="1992329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6200000">
            <a:off x="2569977" y="1044266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6200000">
            <a:off x="2570808" y="1477857"/>
            <a:ext cx="294629" cy="261941"/>
          </a:xfrm>
          <a:custGeom>
            <a:avLst/>
            <a:gdLst>
              <a:gd name="connsiteX0" fmla="*/ 282456 w 294629"/>
              <a:gd name="connsiteY0" fmla="*/ 0 h 261941"/>
              <a:gd name="connsiteX1" fmla="*/ 266581 w 294629"/>
              <a:gd name="connsiteY1" fmla="*/ 103189 h 261941"/>
              <a:gd name="connsiteX2" fmla="*/ 36391 w 294629"/>
              <a:gd name="connsiteY2" fmla="*/ 186534 h 261941"/>
              <a:gd name="connsiteX3" fmla="*/ 672 w 294629"/>
              <a:gd name="connsiteY3" fmla="*/ 261941 h 261941"/>
              <a:gd name="connsiteX4" fmla="*/ 672 w 294629"/>
              <a:gd name="connsiteY4" fmla="*/ 261941 h 2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29" h="261941">
                <a:moveTo>
                  <a:pt x="282456" y="0"/>
                </a:moveTo>
                <a:cubicBezTo>
                  <a:pt x="295024" y="36050"/>
                  <a:pt x="307592" y="72100"/>
                  <a:pt x="266581" y="103189"/>
                </a:cubicBezTo>
                <a:cubicBezTo>
                  <a:pt x="225570" y="134278"/>
                  <a:pt x="80709" y="160075"/>
                  <a:pt x="36391" y="186534"/>
                </a:cubicBezTo>
                <a:cubicBezTo>
                  <a:pt x="-7927" y="212993"/>
                  <a:pt x="672" y="261941"/>
                  <a:pt x="672" y="261941"/>
                </a:cubicBezTo>
                <a:lnTo>
                  <a:pt x="672" y="261941"/>
                </a:lnTo>
              </a:path>
            </a:pathLst>
          </a:custGeom>
          <a:ln>
            <a:solidFill>
              <a:srgbClr val="BDBDBD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6200000">
            <a:off x="2447412" y="825779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6200000">
            <a:off x="2447412" y="1717310"/>
            <a:ext cx="531820" cy="254003"/>
          </a:xfrm>
          <a:custGeom>
            <a:avLst/>
            <a:gdLst>
              <a:gd name="connsiteX0" fmla="*/ 531820 w 531820"/>
              <a:gd name="connsiteY0" fmla="*/ 0 h 254003"/>
              <a:gd name="connsiteX1" fmla="*/ 460381 w 531820"/>
              <a:gd name="connsiteY1" fmla="*/ 158752 h 254003"/>
              <a:gd name="connsiteX2" fmla="*/ 119064 w 531820"/>
              <a:gd name="connsiteY2" fmla="*/ 186534 h 254003"/>
              <a:gd name="connsiteX3" fmla="*/ 0 w 531820"/>
              <a:gd name="connsiteY3" fmla="*/ 254003 h 254003"/>
              <a:gd name="connsiteX4" fmla="*/ 0 w 531820"/>
              <a:gd name="connsiteY4" fmla="*/ 254003 h 25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20" h="254003">
                <a:moveTo>
                  <a:pt x="531820" y="0"/>
                </a:moveTo>
                <a:cubicBezTo>
                  <a:pt x="530497" y="63831"/>
                  <a:pt x="529174" y="127663"/>
                  <a:pt x="460381" y="158752"/>
                </a:cubicBezTo>
                <a:cubicBezTo>
                  <a:pt x="391588" y="189841"/>
                  <a:pt x="195794" y="170659"/>
                  <a:pt x="119064" y="186534"/>
                </a:cubicBezTo>
                <a:cubicBezTo>
                  <a:pt x="42334" y="202409"/>
                  <a:pt x="0" y="254003"/>
                  <a:pt x="0" y="254003"/>
                </a:cubicBezTo>
                <a:lnTo>
                  <a:pt x="0" y="25400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4611720" y="1279390"/>
            <a:ext cx="328162" cy="20676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6200000">
            <a:off x="4884226" y="1138058"/>
            <a:ext cx="224666" cy="265281"/>
          </a:xfrm>
          <a:custGeom>
            <a:avLst/>
            <a:gdLst>
              <a:gd name="connsiteX0" fmla="*/ 879 w 224666"/>
              <a:gd name="connsiteY0" fmla="*/ 0 h 386028"/>
              <a:gd name="connsiteX1" fmla="*/ 28852 w 224666"/>
              <a:gd name="connsiteY1" fmla="*/ 145460 h 386028"/>
              <a:gd name="connsiteX2" fmla="*/ 191098 w 224666"/>
              <a:gd name="connsiteY2" fmla="*/ 257352 h 386028"/>
              <a:gd name="connsiteX3" fmla="*/ 224666 w 224666"/>
              <a:gd name="connsiteY3" fmla="*/ 386028 h 38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66" h="386028">
                <a:moveTo>
                  <a:pt x="879" y="0"/>
                </a:moveTo>
                <a:cubicBezTo>
                  <a:pt x="-986" y="51284"/>
                  <a:pt x="-2851" y="102568"/>
                  <a:pt x="28852" y="145460"/>
                </a:cubicBezTo>
                <a:cubicBezTo>
                  <a:pt x="60555" y="188352"/>
                  <a:pt x="158462" y="217257"/>
                  <a:pt x="191098" y="257352"/>
                </a:cubicBezTo>
                <a:cubicBezTo>
                  <a:pt x="223734" y="297447"/>
                  <a:pt x="224200" y="341737"/>
                  <a:pt x="224666" y="386028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rot="16200000">
            <a:off x="4822269" y="1427771"/>
            <a:ext cx="514084" cy="419595"/>
          </a:xfrm>
          <a:custGeom>
            <a:avLst/>
            <a:gdLst>
              <a:gd name="connsiteX0" fmla="*/ 512457 w 514084"/>
              <a:gd name="connsiteY0" fmla="*/ 0 h 419595"/>
              <a:gd name="connsiteX1" fmla="*/ 445321 w 514084"/>
              <a:gd name="connsiteY1" fmla="*/ 139865 h 419595"/>
              <a:gd name="connsiteX2" fmla="*/ 64883 w 514084"/>
              <a:gd name="connsiteY2" fmla="*/ 274135 h 419595"/>
              <a:gd name="connsiteX3" fmla="*/ 3342 w 514084"/>
              <a:gd name="connsiteY3" fmla="*/ 419595 h 4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084" h="419595">
                <a:moveTo>
                  <a:pt x="512457" y="0"/>
                </a:moveTo>
                <a:cubicBezTo>
                  <a:pt x="516187" y="47088"/>
                  <a:pt x="519917" y="94176"/>
                  <a:pt x="445321" y="139865"/>
                </a:cubicBezTo>
                <a:cubicBezTo>
                  <a:pt x="370725" y="185554"/>
                  <a:pt x="138546" y="227513"/>
                  <a:pt x="64883" y="274135"/>
                </a:cubicBezTo>
                <a:cubicBezTo>
                  <a:pt x="-8780" y="320757"/>
                  <a:pt x="-2719" y="370176"/>
                  <a:pt x="3342" y="419595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2318337" y="2271660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 rot="16200000">
            <a:off x="1553168" y="1341675"/>
            <a:ext cx="1893291" cy="4297680"/>
            <a:chOff x="2898095" y="349585"/>
            <a:chExt cx="1653195" cy="3752674"/>
          </a:xfrm>
        </p:grpSpPr>
        <p:grpSp>
          <p:nvGrpSpPr>
            <p:cNvPr id="61" name="Group 60"/>
            <p:cNvGrpSpPr/>
            <p:nvPr/>
          </p:nvGrpSpPr>
          <p:grpSpPr>
            <a:xfrm>
              <a:off x="3590470" y="349585"/>
              <a:ext cx="256746" cy="1069848"/>
              <a:chOff x="3570831" y="349585"/>
              <a:chExt cx="256746" cy="1069848"/>
            </a:xfrm>
          </p:grpSpPr>
          <p:pic>
            <p:nvPicPr>
              <p:cNvPr id="53" name="Picture 52" descr="measured_marker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0831" y="349585"/>
                <a:ext cx="100728" cy="1069848"/>
              </a:xfrm>
              <a:prstGeom prst="rect">
                <a:avLst/>
              </a:prstGeom>
            </p:spPr>
          </p:pic>
          <p:pic>
            <p:nvPicPr>
              <p:cNvPr id="55" name="Picture 54" descr="measured_marker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33941" y="349585"/>
                <a:ext cx="93636" cy="1069848"/>
              </a:xfrm>
              <a:prstGeom prst="rect">
                <a:avLst/>
              </a:prstGeom>
            </p:spPr>
          </p:pic>
        </p:grpSp>
        <p:sp>
          <p:nvSpPr>
            <p:cNvPr id="56" name="Isosceles Triangle 55"/>
            <p:cNvSpPr/>
            <p:nvPr/>
          </p:nvSpPr>
          <p:spPr>
            <a:xfrm rot="10800000">
              <a:off x="3770805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3610281" y="1325401"/>
              <a:ext cx="64008" cy="731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geneset_predicted_heatmap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749" y="1708076"/>
              <a:ext cx="368593" cy="106984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3640070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84513" y="1379403"/>
              <a:ext cx="219456" cy="388906"/>
            </a:xfrm>
            <a:custGeom>
              <a:avLst/>
              <a:gdLst>
                <a:gd name="connsiteX0" fmla="*/ 0 w 249130"/>
                <a:gd name="connsiteY0" fmla="*/ 0 h 388906"/>
                <a:gd name="connsiteX1" fmla="*/ 85069 w 249130"/>
                <a:gd name="connsiteY1" fmla="*/ 206606 h 388906"/>
                <a:gd name="connsiteX2" fmla="*/ 212672 w 249130"/>
                <a:gd name="connsiteY2" fmla="*/ 285603 h 388906"/>
                <a:gd name="connsiteX3" fmla="*/ 249130 w 249130"/>
                <a:gd name="connsiteY3" fmla="*/ 388906 h 388906"/>
                <a:gd name="connsiteX0" fmla="*/ 742 w 249872"/>
                <a:gd name="connsiteY0" fmla="*/ 0 h 388906"/>
                <a:gd name="connsiteX1" fmla="*/ 6818 w 249872"/>
                <a:gd name="connsiteY1" fmla="*/ 103303 h 388906"/>
                <a:gd name="connsiteX2" fmla="*/ 85811 w 249872"/>
                <a:gd name="connsiteY2" fmla="*/ 206606 h 388906"/>
                <a:gd name="connsiteX3" fmla="*/ 213414 w 249872"/>
                <a:gd name="connsiteY3" fmla="*/ 285603 h 388906"/>
                <a:gd name="connsiteX4" fmla="*/ 249872 w 249872"/>
                <a:gd name="connsiteY4" fmla="*/ 388906 h 388906"/>
                <a:gd name="connsiteX0" fmla="*/ 742 w 257751"/>
                <a:gd name="connsiteY0" fmla="*/ 0 h 388906"/>
                <a:gd name="connsiteX1" fmla="*/ 6818 w 257751"/>
                <a:gd name="connsiteY1" fmla="*/ 103303 h 388906"/>
                <a:gd name="connsiteX2" fmla="*/ 85811 w 257751"/>
                <a:gd name="connsiteY2" fmla="*/ 206606 h 388906"/>
                <a:gd name="connsiteX3" fmla="*/ 243796 w 257751"/>
                <a:gd name="connsiteY3" fmla="*/ 279527 h 388906"/>
                <a:gd name="connsiteX4" fmla="*/ 249872 w 257751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46925 w 249783"/>
                <a:gd name="connsiteY1" fmla="*/ 95876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20930 w 249783"/>
                <a:gd name="connsiteY1" fmla="*/ 10330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742 w 250525"/>
                <a:gd name="connsiteY0" fmla="*/ 0 h 388906"/>
                <a:gd name="connsiteX1" fmla="*/ 6818 w 250525"/>
                <a:gd name="connsiteY1" fmla="*/ 103303 h 388906"/>
                <a:gd name="connsiteX2" fmla="*/ 85811 w 250525"/>
                <a:gd name="connsiteY2" fmla="*/ 206606 h 388906"/>
                <a:gd name="connsiteX3" fmla="*/ 228942 w 250525"/>
                <a:gd name="connsiteY3" fmla="*/ 279527 h 388906"/>
                <a:gd name="connsiteX4" fmla="*/ 249872 w 250525"/>
                <a:gd name="connsiteY4" fmla="*/ 388906 h 388906"/>
                <a:gd name="connsiteX0" fmla="*/ 0 w 249783"/>
                <a:gd name="connsiteY0" fmla="*/ 0 h 388906"/>
                <a:gd name="connsiteX1" fmla="*/ 106341 w 249783"/>
                <a:gd name="connsiteY1" fmla="*/ 92163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  <a:gd name="connsiteX0" fmla="*/ 0 w 249783"/>
                <a:gd name="connsiteY0" fmla="*/ 0 h 388906"/>
                <a:gd name="connsiteX1" fmla="*/ 9789 w 249783"/>
                <a:gd name="connsiteY1" fmla="*/ 88450 h 388906"/>
                <a:gd name="connsiteX2" fmla="*/ 85069 w 249783"/>
                <a:gd name="connsiteY2" fmla="*/ 206606 h 388906"/>
                <a:gd name="connsiteX3" fmla="*/ 228200 w 249783"/>
                <a:gd name="connsiteY3" fmla="*/ 279527 h 388906"/>
                <a:gd name="connsiteX4" fmla="*/ 249130 w 249783"/>
                <a:gd name="connsiteY4" fmla="*/ 388906 h 38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83" h="388906">
                  <a:moveTo>
                    <a:pt x="0" y="0"/>
                  </a:moveTo>
                  <a:cubicBezTo>
                    <a:pt x="5064" y="17217"/>
                    <a:pt x="-4389" y="54016"/>
                    <a:pt x="9789" y="88450"/>
                  </a:cubicBezTo>
                  <a:cubicBezTo>
                    <a:pt x="23967" y="122884"/>
                    <a:pt x="48667" y="174760"/>
                    <a:pt x="85069" y="206606"/>
                  </a:cubicBezTo>
                  <a:cubicBezTo>
                    <a:pt x="121471" y="238452"/>
                    <a:pt x="200857" y="249144"/>
                    <a:pt x="228200" y="279527"/>
                  </a:cubicBezTo>
                  <a:cubicBezTo>
                    <a:pt x="255543" y="309910"/>
                    <a:pt x="249130" y="388906"/>
                    <a:pt x="249130" y="388906"/>
                  </a:cubicBez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/>
            <p:cNvCxnSpPr/>
            <p:nvPr/>
          </p:nvCxnSpPr>
          <p:spPr>
            <a:xfrm rot="16200000" flipH="1">
              <a:off x="3827104" y="1800734"/>
              <a:ext cx="129272" cy="64425"/>
            </a:xfrm>
            <a:prstGeom prst="bentConnector3">
              <a:avLst>
                <a:gd name="adj1" fmla="val 1166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/>
            <p:nvPr/>
          </p:nvCxnSpPr>
          <p:spPr>
            <a:xfrm rot="5400000" flipH="1" flipV="1">
              <a:off x="3489519" y="1802588"/>
              <a:ext cx="129273" cy="60715"/>
            </a:xfrm>
            <a:prstGeom prst="bentConnector3">
              <a:avLst>
                <a:gd name="adj1" fmla="val 9883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 descr="full_gene_predicted_heatmap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21419" y="3032411"/>
              <a:ext cx="1604062" cy="1069848"/>
            </a:xfrm>
            <a:prstGeom prst="rect">
              <a:avLst/>
            </a:prstGeom>
          </p:spPr>
        </p:pic>
        <p:sp>
          <p:nvSpPr>
            <p:cNvPr id="92" name="Freeform 91"/>
            <p:cNvSpPr/>
            <p:nvPr/>
          </p:nvSpPr>
          <p:spPr>
            <a:xfrm>
              <a:off x="3804951" y="1390038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85228" y="1386633"/>
              <a:ext cx="56594" cy="367034"/>
            </a:xfrm>
            <a:custGeom>
              <a:avLst/>
              <a:gdLst>
                <a:gd name="connsiteX0" fmla="*/ 0 w 59999"/>
                <a:gd name="connsiteY0" fmla="*/ 0 h 350010"/>
                <a:gd name="connsiteX1" fmla="*/ 30000 w 59999"/>
                <a:gd name="connsiteY1" fmla="*/ 140004 h 350010"/>
                <a:gd name="connsiteX2" fmla="*/ 59999 w 59999"/>
                <a:gd name="connsiteY2" fmla="*/ 350010 h 350010"/>
                <a:gd name="connsiteX0" fmla="*/ 0 w 59999"/>
                <a:gd name="connsiteY0" fmla="*/ 0 h 350010"/>
                <a:gd name="connsiteX1" fmla="*/ 5000 w 59999"/>
                <a:gd name="connsiteY1" fmla="*/ 140004 h 350010"/>
                <a:gd name="connsiteX2" fmla="*/ 59999 w 59999"/>
                <a:gd name="connsiteY2" fmla="*/ 350010 h 350010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56594 w 56594"/>
                <a:gd name="connsiteY2" fmla="*/ 367034 h 367034"/>
                <a:gd name="connsiteX0" fmla="*/ 0 w 56594"/>
                <a:gd name="connsiteY0" fmla="*/ 0 h 367034"/>
                <a:gd name="connsiteX1" fmla="*/ 5000 w 56594"/>
                <a:gd name="connsiteY1" fmla="*/ 140004 h 367034"/>
                <a:gd name="connsiteX2" fmla="*/ 45924 w 56594"/>
                <a:gd name="connsiteY2" fmla="*/ 274942 h 367034"/>
                <a:gd name="connsiteX3" fmla="*/ 56594 w 56594"/>
                <a:gd name="connsiteY3" fmla="*/ 367034 h 36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4" h="367034">
                  <a:moveTo>
                    <a:pt x="0" y="0"/>
                  </a:moveTo>
                  <a:cubicBezTo>
                    <a:pt x="10000" y="40834"/>
                    <a:pt x="-2654" y="94180"/>
                    <a:pt x="5000" y="140004"/>
                  </a:cubicBezTo>
                  <a:cubicBezTo>
                    <a:pt x="12654" y="185828"/>
                    <a:pt x="37325" y="237104"/>
                    <a:pt x="45924" y="274942"/>
                  </a:cubicBezTo>
                  <a:cubicBezTo>
                    <a:pt x="54523" y="312780"/>
                    <a:pt x="51978" y="351685"/>
                    <a:pt x="56594" y="36703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3557623" y="2691264"/>
              <a:ext cx="328162" cy="20688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720458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Elbow Connector 95"/>
            <p:cNvCxnSpPr/>
            <p:nvPr/>
          </p:nvCxnSpPr>
          <p:spPr>
            <a:xfrm rot="16200000" flipH="1">
              <a:off x="4454442" y="3154213"/>
              <a:ext cx="129272" cy="64425"/>
            </a:xfrm>
            <a:prstGeom prst="bentConnector3">
              <a:avLst>
                <a:gd name="adj1" fmla="val 1166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96"/>
            <p:cNvSpPr/>
            <p:nvPr/>
          </p:nvSpPr>
          <p:spPr>
            <a:xfrm>
              <a:off x="2962023" y="2881221"/>
              <a:ext cx="767562" cy="240568"/>
            </a:xfrm>
            <a:custGeom>
              <a:avLst/>
              <a:gdLst>
                <a:gd name="connsiteX0" fmla="*/ 0 w 767562"/>
                <a:gd name="connsiteY0" fmla="*/ 0 h 240568"/>
                <a:gd name="connsiteX1" fmla="*/ 123083 w 767562"/>
                <a:gd name="connsiteY1" fmla="*/ 100703 h 240568"/>
                <a:gd name="connsiteX2" fmla="*/ 676955 w 767562"/>
                <a:gd name="connsiteY2" fmla="*/ 151055 h 240568"/>
                <a:gd name="connsiteX3" fmla="*/ 766470 w 767562"/>
                <a:gd name="connsiteY3" fmla="*/ 240568 h 2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562" h="240568">
                  <a:moveTo>
                    <a:pt x="0" y="0"/>
                  </a:moveTo>
                  <a:cubicBezTo>
                    <a:pt x="5128" y="37763"/>
                    <a:pt x="10257" y="75527"/>
                    <a:pt x="123083" y="100703"/>
                  </a:cubicBezTo>
                  <a:cubicBezTo>
                    <a:pt x="235909" y="125879"/>
                    <a:pt x="569724" y="127744"/>
                    <a:pt x="676955" y="151055"/>
                  </a:cubicBezTo>
                  <a:cubicBezTo>
                    <a:pt x="784186" y="174366"/>
                    <a:pt x="766470" y="240568"/>
                    <a:pt x="766470" y="24056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/>
            <p:cNvCxnSpPr/>
            <p:nvPr/>
          </p:nvCxnSpPr>
          <p:spPr>
            <a:xfrm rot="5400000" flipH="1" flipV="1">
              <a:off x="2863816" y="3156068"/>
              <a:ext cx="129273" cy="60715"/>
            </a:xfrm>
            <a:prstGeom prst="bentConnector3">
              <a:avLst>
                <a:gd name="adj1" fmla="val 98834"/>
              </a:avLst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176555" y="12479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9526" y="222319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training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802212" y="1244197"/>
            <a:ext cx="1838965" cy="276999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transcriptional programs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66845" y="1688097"/>
            <a:ext cx="14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annotated</a:t>
            </a:r>
            <a:r>
              <a:rPr lang="en-US" sz="800" dirty="0" smtClean="0">
                <a:latin typeface="Arial"/>
                <a:cs typeface="Arial"/>
              </a:rPr>
              <a:t> (e.g. GO bio. processes, KEGG pathways)</a:t>
            </a:r>
          </a:p>
          <a:p>
            <a:r>
              <a:rPr lang="en-US" sz="800" dirty="0" smtClean="0">
                <a:latin typeface="Arial"/>
                <a:cs typeface="Arial"/>
              </a:rPr>
              <a:t>- </a:t>
            </a:r>
            <a:r>
              <a:rPr lang="en-US" sz="800" b="1" dirty="0" smtClean="0">
                <a:latin typeface="Arial"/>
                <a:cs typeface="Arial"/>
              </a:rPr>
              <a:t>user defined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872923" y="1677147"/>
            <a:ext cx="135466" cy="138469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14297" y="2401876"/>
            <a:ext cx="120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PC</a:t>
            </a:r>
            <a:r>
              <a:rPr lang="en-US" sz="800" baseline="-25000" dirty="0" smtClean="0">
                <a:latin typeface="Arial"/>
                <a:cs typeface="Arial"/>
              </a:rPr>
              <a:t>1</a:t>
            </a:r>
            <a:r>
              <a:rPr lang="en-US" sz="800" dirty="0" smtClean="0">
                <a:latin typeface="Arial"/>
                <a:cs typeface="Arial"/>
              </a:rPr>
              <a:t> of each lag transformed gene set</a:t>
            </a:r>
            <a:endParaRPr lang="en-US" sz="800" b="1" dirty="0" smtClean="0">
              <a:latin typeface="Arial"/>
              <a:cs typeface="Arial"/>
            </a:endParaRPr>
          </a:p>
        </p:txBody>
      </p:sp>
      <p:sp>
        <p:nvSpPr>
          <p:cNvPr id="67" name="Trapezoid 66"/>
          <p:cNvSpPr/>
          <p:nvPr/>
        </p:nvSpPr>
        <p:spPr>
          <a:xfrm rot="10800000">
            <a:off x="4557589" y="741694"/>
            <a:ext cx="623848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433672" y="505976"/>
            <a:ext cx="852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Simultaneous</a:t>
            </a:r>
          </a:p>
          <a:p>
            <a:pPr algn="ctr"/>
            <a:r>
              <a:rPr lang="en-US" sz="800" dirty="0" smtClean="0">
                <a:latin typeface="Arial"/>
                <a:cs typeface="Arial"/>
              </a:rPr>
              <a:t>Orthogonal Matching Pursuit</a:t>
            </a:r>
            <a:endParaRPr lang="en-US" sz="800" b="1" dirty="0" smtClean="0">
              <a:latin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71" y="0"/>
            <a:ext cx="1604525" cy="523220"/>
            <a:chOff x="161522" y="0"/>
            <a:chExt cx="1604525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89723" y="150825"/>
              <a:ext cx="1176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TRAINING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1522" y="0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a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30972" y="2518822"/>
            <a:ext cx="145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PREDICTION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71" y="237534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73" name="Trapezoid 72"/>
          <p:cNvSpPr/>
          <p:nvPr/>
        </p:nvSpPr>
        <p:spPr>
          <a:xfrm>
            <a:off x="1381242" y="3765431"/>
            <a:ext cx="742545" cy="334121"/>
          </a:xfrm>
          <a:prstGeom prst="trapezoid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324066" y="3824427"/>
            <a:ext cx="8577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 transcriptional program expression</a:t>
            </a:r>
          </a:p>
        </p:txBody>
      </p:sp>
      <p:sp>
        <p:nvSpPr>
          <p:cNvPr id="76" name="Trapezoid 75"/>
          <p:cNvSpPr/>
          <p:nvPr/>
        </p:nvSpPr>
        <p:spPr>
          <a:xfrm>
            <a:off x="2716985" y="3765431"/>
            <a:ext cx="644824" cy="334121"/>
          </a:xfrm>
          <a:custGeom>
            <a:avLst/>
            <a:gdLst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34753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  <a:gd name="connsiteX0" fmla="*/ 0 w 695065"/>
              <a:gd name="connsiteY0" fmla="*/ 334121 h 334121"/>
              <a:gd name="connsiteX1" fmla="*/ 347533 w 695065"/>
              <a:gd name="connsiteY1" fmla="*/ 0 h 334121"/>
              <a:gd name="connsiteX2" fmla="*/ 691753 w 695065"/>
              <a:gd name="connsiteY2" fmla="*/ 0 h 334121"/>
              <a:gd name="connsiteX3" fmla="*/ 695065 w 695065"/>
              <a:gd name="connsiteY3" fmla="*/ 334121 h 334121"/>
              <a:gd name="connsiteX4" fmla="*/ 0 w 695065"/>
              <a:gd name="connsiteY4" fmla="*/ 334121 h 33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065" h="334121">
                <a:moveTo>
                  <a:pt x="0" y="334121"/>
                </a:moveTo>
                <a:lnTo>
                  <a:pt x="347533" y="0"/>
                </a:lnTo>
                <a:lnTo>
                  <a:pt x="691753" y="0"/>
                </a:lnTo>
                <a:lnTo>
                  <a:pt x="695065" y="334121"/>
                </a:lnTo>
                <a:lnTo>
                  <a:pt x="0" y="33412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591065" y="3946194"/>
            <a:ext cx="9358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Inference of TPM </a:t>
            </a:r>
            <a:r>
              <a:rPr lang="en-US" sz="800" dirty="0" err="1" smtClean="0">
                <a:latin typeface="Arial"/>
                <a:cs typeface="Arial"/>
              </a:rPr>
              <a:t>abund</a:t>
            </a:r>
            <a:r>
              <a:rPr lang="en-US" sz="800" dirty="0" smtClean="0">
                <a:latin typeface="Arial"/>
                <a:cs typeface="Arial"/>
              </a:rPr>
              <a:t>. </a:t>
            </a:r>
            <a:r>
              <a:rPr lang="en-US" sz="800" dirty="0" err="1" smtClean="0">
                <a:latin typeface="Arial"/>
                <a:cs typeface="Arial"/>
              </a:rPr>
              <a:t>transcriptome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smtClean="0">
                <a:latin typeface="Arial"/>
                <a:cs typeface="Arial"/>
              </a:rPr>
              <a:t>wide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65957" y="237534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1" name="Picture 30" descr="latent_abund_plotmatrix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070" y="3167598"/>
            <a:ext cx="1240098" cy="1196349"/>
          </a:xfrm>
          <a:prstGeom prst="rect">
            <a:avLst/>
          </a:prstGeom>
        </p:spPr>
      </p:pic>
      <p:pic>
        <p:nvPicPr>
          <p:cNvPr id="40" name="Picture 39" descr="fig1_covar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81" y="2578369"/>
            <a:ext cx="357914" cy="36141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247" y="2648805"/>
            <a:ext cx="1098162" cy="146304"/>
          </a:xfrm>
          <a:prstGeom prst="rect">
            <a:avLst/>
          </a:prstGeom>
        </p:spPr>
      </p:pic>
      <p:sp>
        <p:nvSpPr>
          <p:cNvPr id="85" name="Freeform 84"/>
          <p:cNvSpPr/>
          <p:nvPr/>
        </p:nvSpPr>
        <p:spPr>
          <a:xfrm>
            <a:off x="6475690" y="2955938"/>
            <a:ext cx="622554" cy="226257"/>
          </a:xfrm>
          <a:custGeom>
            <a:avLst/>
            <a:gdLst>
              <a:gd name="connsiteX0" fmla="*/ 525520 w 525520"/>
              <a:gd name="connsiteY0" fmla="*/ 0 h 226257"/>
              <a:gd name="connsiteX1" fmla="*/ 386841 w 525520"/>
              <a:gd name="connsiteY1" fmla="*/ 109479 h 226257"/>
              <a:gd name="connsiteX2" fmla="*/ 65690 w 525520"/>
              <a:gd name="connsiteY2" fmla="*/ 124076 h 226257"/>
              <a:gd name="connsiteX3" fmla="*/ 0 w 525520"/>
              <a:gd name="connsiteY3" fmla="*/ 226257 h 2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20" h="226257">
                <a:moveTo>
                  <a:pt x="525520" y="0"/>
                </a:moveTo>
                <a:cubicBezTo>
                  <a:pt x="494499" y="44400"/>
                  <a:pt x="463479" y="88800"/>
                  <a:pt x="386841" y="109479"/>
                </a:cubicBezTo>
                <a:cubicBezTo>
                  <a:pt x="310203" y="130158"/>
                  <a:pt x="130163" y="104613"/>
                  <a:pt x="65690" y="124076"/>
                </a:cubicBezTo>
                <a:cubicBezTo>
                  <a:pt x="1216" y="143539"/>
                  <a:pt x="0" y="226257"/>
                  <a:pt x="0" y="226257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914776" y="2958701"/>
            <a:ext cx="299892" cy="218958"/>
          </a:xfrm>
          <a:custGeom>
            <a:avLst/>
            <a:gdLst>
              <a:gd name="connsiteX0" fmla="*/ 189771 w 189771"/>
              <a:gd name="connsiteY0" fmla="*/ 0 h 197062"/>
              <a:gd name="connsiteX1" fmla="*/ 153277 w 189771"/>
              <a:gd name="connsiteY1" fmla="*/ 94882 h 197062"/>
              <a:gd name="connsiteX2" fmla="*/ 29196 w 189771"/>
              <a:gd name="connsiteY2" fmla="*/ 145972 h 197062"/>
              <a:gd name="connsiteX3" fmla="*/ 0 w 189771"/>
              <a:gd name="connsiteY3" fmla="*/ 197062 h 1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771" h="197062">
                <a:moveTo>
                  <a:pt x="189771" y="0"/>
                </a:moveTo>
                <a:cubicBezTo>
                  <a:pt x="184905" y="35276"/>
                  <a:pt x="180039" y="70553"/>
                  <a:pt x="153277" y="94882"/>
                </a:cubicBezTo>
                <a:cubicBezTo>
                  <a:pt x="126514" y="119211"/>
                  <a:pt x="54742" y="128942"/>
                  <a:pt x="29196" y="145972"/>
                </a:cubicBezTo>
                <a:cubicBezTo>
                  <a:pt x="3650" y="163002"/>
                  <a:pt x="0" y="197062"/>
                  <a:pt x="0" y="197062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7264760" y="2958701"/>
            <a:ext cx="45719" cy="218958"/>
          </a:xfrm>
          <a:custGeom>
            <a:avLst/>
            <a:gdLst>
              <a:gd name="connsiteX0" fmla="*/ 0 w 116782"/>
              <a:gd name="connsiteY0" fmla="*/ 0 h 175166"/>
              <a:gd name="connsiteX1" fmla="*/ 29196 w 116782"/>
              <a:gd name="connsiteY1" fmla="*/ 80284 h 175166"/>
              <a:gd name="connsiteX2" fmla="*/ 94886 w 116782"/>
              <a:gd name="connsiteY2" fmla="*/ 109479 h 175166"/>
              <a:gd name="connsiteX3" fmla="*/ 116782 w 116782"/>
              <a:gd name="connsiteY3" fmla="*/ 175166 h 1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82" h="175166">
                <a:moveTo>
                  <a:pt x="0" y="0"/>
                </a:moveTo>
                <a:cubicBezTo>
                  <a:pt x="6691" y="31019"/>
                  <a:pt x="13382" y="62038"/>
                  <a:pt x="29196" y="80284"/>
                </a:cubicBezTo>
                <a:cubicBezTo>
                  <a:pt x="45010" y="98530"/>
                  <a:pt x="80288" y="93665"/>
                  <a:pt x="94886" y="109479"/>
                </a:cubicBezTo>
                <a:cubicBezTo>
                  <a:pt x="109484" y="125293"/>
                  <a:pt x="116782" y="175166"/>
                  <a:pt x="116782" y="175166"/>
                </a:cubicBezTo>
              </a:path>
            </a:pathLst>
          </a:cu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807907" y="2679930"/>
            <a:ext cx="155713" cy="1517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86" y="2807636"/>
            <a:ext cx="1808388" cy="14630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6095646" y="3868489"/>
            <a:ext cx="299634" cy="0"/>
          </a:xfrm>
          <a:prstGeom prst="line">
            <a:avLst/>
          </a:prstGeom>
          <a:ln w="15875">
            <a:solidFill>
              <a:schemeClr val="tx1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032118" y="2590780"/>
            <a:ext cx="236779" cy="229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206205" y="3259589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648266" y="3638091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3800" y="4028777"/>
            <a:ext cx="52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026420" y="3683910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Transcripts per Million (TPM)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4744870" y="3188545"/>
            <a:ext cx="1228542" cy="1323242"/>
            <a:chOff x="4662926" y="3188545"/>
            <a:chExt cx="1228542" cy="132324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914590" y="3188545"/>
              <a:ext cx="976878" cy="1184655"/>
              <a:chOff x="4914590" y="3188545"/>
              <a:chExt cx="976878" cy="1184655"/>
            </a:xfrm>
          </p:grpSpPr>
          <p:pic>
            <p:nvPicPr>
              <p:cNvPr id="84" name="Picture 83" descr="count_bars.pn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188545"/>
                <a:ext cx="976878" cy="436289"/>
              </a:xfrm>
              <a:prstGeom prst="rect">
                <a:avLst/>
              </a:prstGeom>
            </p:spPr>
          </p:pic>
          <p:pic>
            <p:nvPicPr>
              <p:cNvPr id="107" name="Picture 106" descr="count_bars.png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587428"/>
                <a:ext cx="976878" cy="381321"/>
              </a:xfrm>
              <a:prstGeom prst="rect">
                <a:avLst/>
              </a:prstGeom>
            </p:spPr>
          </p:pic>
          <p:pic>
            <p:nvPicPr>
              <p:cNvPr id="108" name="Picture 107" descr="count_bars.png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4590" y="3994150"/>
                <a:ext cx="976878" cy="379050"/>
              </a:xfrm>
              <a:prstGeom prst="rect">
                <a:avLst/>
              </a:prstGeom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4662926" y="4215348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62926" y="3832782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62926" y="3452531"/>
              <a:ext cx="4298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9085" y="3982707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699085" y="3608124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99085" y="3200339"/>
              <a:ext cx="314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14178" y="4296343"/>
              <a:ext cx="5777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Sample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308428" y="2932232"/>
            <a:ext cx="1258576" cy="2000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Multivariate-Normal layer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19374" y="3850335"/>
            <a:ext cx="669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Continuous Poisson Layer</a:t>
            </a:r>
          </a:p>
        </p:txBody>
      </p:sp>
      <p:sp>
        <p:nvSpPr>
          <p:cNvPr id="141" name="TextBox 140"/>
          <p:cNvSpPr txBox="1"/>
          <p:nvPr/>
        </p:nvSpPr>
        <p:spPr>
          <a:xfrm rot="19115961">
            <a:off x="6898941" y="2365195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1</a:t>
            </a:r>
          </a:p>
        </p:txBody>
      </p:sp>
      <p:sp>
        <p:nvSpPr>
          <p:cNvPr id="142" name="TextBox 141"/>
          <p:cNvSpPr txBox="1"/>
          <p:nvPr/>
        </p:nvSpPr>
        <p:spPr>
          <a:xfrm rot="19115961">
            <a:off x="7022211" y="2360293"/>
            <a:ext cx="551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marker 2</a:t>
            </a:r>
          </a:p>
        </p:txBody>
      </p:sp>
      <p:sp>
        <p:nvSpPr>
          <p:cNvPr id="143" name="TextBox 142"/>
          <p:cNvSpPr txBox="1"/>
          <p:nvPr/>
        </p:nvSpPr>
        <p:spPr>
          <a:xfrm rot="19115961">
            <a:off x="7150469" y="2327161"/>
            <a:ext cx="651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gene/tr. program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7248" y="3113606"/>
            <a:ext cx="108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samples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86943" y="3305754"/>
            <a:ext cx="10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measured markers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406047" y="2283014"/>
            <a:ext cx="118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</a:t>
            </a:r>
            <a:r>
              <a:rPr lang="en-US" sz="1200" dirty="0" smtClean="0">
                <a:latin typeface="Arial"/>
                <a:cs typeface="Arial"/>
              </a:rPr>
              <a:t>redicted TPM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90621" y="2736171"/>
            <a:ext cx="1640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/>
                <a:cs typeface="Arial"/>
              </a:rPr>
              <a:t>p</a:t>
            </a:r>
            <a:r>
              <a:rPr lang="en-US" sz="1100" dirty="0" smtClean="0">
                <a:latin typeface="Arial"/>
                <a:cs typeface="Arial"/>
              </a:rPr>
              <a:t>redicted transcriptional program expression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368651" y="3764571"/>
            <a:ext cx="883935" cy="362899"/>
            <a:chOff x="531695" y="2766662"/>
            <a:chExt cx="883935" cy="362899"/>
          </a:xfrm>
        </p:grpSpPr>
        <p:pic>
          <p:nvPicPr>
            <p:cNvPr id="150" name="Picture 149" descr="TPM_colorbar.png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52062" y="2625203"/>
              <a:ext cx="131734" cy="684487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37966" y="2766662"/>
              <a:ext cx="770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TPM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1695" y="2943517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14156" y="2944895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high</a:t>
              </a:r>
            </a:p>
          </p:txBody>
        </p:sp>
      </p:grpSp>
      <p:pic>
        <p:nvPicPr>
          <p:cNvPr id="156" name="Picture 155" descr="geneset_colorbar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0611" y="3955632"/>
            <a:ext cx="114635" cy="6784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23210" y="4073035"/>
            <a:ext cx="1275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tr. program expression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1302" y="4274982"/>
            <a:ext cx="2332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latin typeface="Arial"/>
                <a:cs typeface="Arial"/>
              </a:rPr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922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/>
                <a:cs typeface="Arial"/>
              </a:rPr>
              <a:t>-</a:t>
            </a:r>
            <a:endParaRPr lang="en-US" sz="700" dirty="0" smtClean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20615" y="4274982"/>
            <a:ext cx="233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Arial"/>
                <a:cs typeface="Arial"/>
              </a:rPr>
              <a:t>+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757653" y="3706936"/>
            <a:ext cx="154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Latent abundances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182124" y="1158365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34524" y="1886723"/>
            <a:ext cx="19589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1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1" y="170770"/>
            <a:ext cx="2035220" cy="1902537"/>
          </a:xfrm>
          <a:prstGeom prst="rect">
            <a:avLst/>
          </a:prstGeom>
        </p:spPr>
      </p:pic>
      <p:pic>
        <p:nvPicPr>
          <p:cNvPr id="6" name="Picture 5" descr="process_heatmap_pr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60" y="168606"/>
            <a:ext cx="2009719" cy="1904701"/>
          </a:xfrm>
          <a:prstGeom prst="rect">
            <a:avLst/>
          </a:prstGeom>
        </p:spPr>
      </p:pic>
      <p:pic>
        <p:nvPicPr>
          <p:cNvPr id="9" name="Picture 8" descr="process_heatmap_true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59" y="1966308"/>
            <a:ext cx="1993392" cy="2001845"/>
          </a:xfrm>
          <a:prstGeom prst="rect">
            <a:avLst/>
          </a:prstGeom>
        </p:spPr>
      </p:pic>
      <p:pic>
        <p:nvPicPr>
          <p:cNvPr id="10" name="Picture 9" descr="process_heatmap_pr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919" y="1964145"/>
            <a:ext cx="1993392" cy="1985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509482" y="2840272"/>
            <a:ext cx="1518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20,847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78028" y="995080"/>
            <a:ext cx="14420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2,597 </a:t>
            </a:r>
            <a:r>
              <a:rPr lang="en-US" sz="1050" dirty="0" err="1" smtClean="0">
                <a:latin typeface="Arial"/>
                <a:cs typeface="Arial"/>
              </a:rPr>
              <a:t>transcriptomes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42261" y="2813342"/>
            <a:ext cx="123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M. </a:t>
            </a:r>
            <a:r>
              <a:rPr lang="en-US" sz="1400" i="1" dirty="0" err="1" smtClean="0">
                <a:latin typeface="Arial"/>
                <a:cs typeface="Arial"/>
              </a:rPr>
              <a:t>musculus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2662" y="968150"/>
            <a:ext cx="107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A. thaliana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00" y="3685772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368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800" y="1809578"/>
            <a:ext cx="11651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/>
                <a:cs typeface="Arial"/>
              </a:rPr>
              <a:t>150 tr. programs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6956" y="62143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1927" y="62143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2274" y="-10080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489" y="3704762"/>
            <a:ext cx="1774810" cy="408201"/>
            <a:chOff x="7453896" y="2611799"/>
            <a:chExt cx="1774810" cy="408201"/>
          </a:xfrm>
        </p:grpSpPr>
        <p:grpSp>
          <p:nvGrpSpPr>
            <p:cNvPr id="60" name="Group 59"/>
            <p:cNvGrpSpPr/>
            <p:nvPr/>
          </p:nvGrpSpPr>
          <p:grpSpPr>
            <a:xfrm>
              <a:off x="7807790" y="2771249"/>
              <a:ext cx="1014937" cy="248751"/>
              <a:chOff x="7807790" y="2771249"/>
              <a:chExt cx="1014937" cy="248751"/>
            </a:xfrm>
          </p:grpSpPr>
          <p:pic>
            <p:nvPicPr>
              <p:cNvPr id="32" name="Picture 31" descr="geneset_colorbar.png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267822" y="2419205"/>
                <a:ext cx="118872" cy="82296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8188968" y="2810643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20264" y="2819945"/>
                <a:ext cx="302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07790" y="2812646"/>
                <a:ext cx="39742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 smtClean="0">
                    <a:latin typeface="Arial"/>
                    <a:cs typeface="Arial"/>
                  </a:rPr>
                  <a:t>-2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453896" y="2611799"/>
              <a:ext cx="177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tr. program expression z-score</a:t>
              </a:r>
            </a:p>
          </p:txBody>
        </p:sp>
      </p:grpSp>
      <p:pic>
        <p:nvPicPr>
          <p:cNvPr id="22" name="Picture 21" descr="process_densit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908" y="243397"/>
            <a:ext cx="1509386" cy="1721915"/>
          </a:xfrm>
          <a:prstGeom prst="rect">
            <a:avLst/>
          </a:prstGeom>
        </p:spPr>
      </p:pic>
      <p:pic>
        <p:nvPicPr>
          <p:cNvPr id="23" name="Picture 22" descr="genes_density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43397"/>
            <a:ext cx="1622657" cy="1721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19510" y="1119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genes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0105" y="111976"/>
            <a:ext cx="1005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tr. programs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20" name="Picture 19" descr="genes_density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696" y="2043910"/>
            <a:ext cx="1615612" cy="1719072"/>
          </a:xfrm>
          <a:prstGeom prst="rect">
            <a:avLst/>
          </a:prstGeom>
        </p:spPr>
      </p:pic>
      <p:pic>
        <p:nvPicPr>
          <p:cNvPr id="21" name="Picture 20" descr="process_density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538" y="2043910"/>
            <a:ext cx="1498249" cy="171907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-52274" y="1711098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79127" y="1711098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3579" y="-100804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20226" y="3708096"/>
            <a:ext cx="1478253" cy="401533"/>
            <a:chOff x="3138500" y="3876600"/>
            <a:chExt cx="1478253" cy="401533"/>
          </a:xfrm>
        </p:grpSpPr>
        <p:pic>
          <p:nvPicPr>
            <p:cNvPr id="26" name="Picture 25" descr="colorbar_hot.png"/>
            <p:cNvPicPr>
              <a:picLocks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827570" y="3757735"/>
              <a:ext cx="91440" cy="67665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42887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/>
                  <a:cs typeface="Arial"/>
                </a:rPr>
                <a:t>0</a:t>
              </a:r>
              <a:endParaRPr lang="en-US" sz="700" dirty="0" smtClean="0">
                <a:latin typeface="Arial"/>
                <a:cs typeface="Arial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4521" y="4078078"/>
              <a:ext cx="3974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38500" y="3876600"/>
              <a:ext cx="1478253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relative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 flipV="1">
            <a:off x="1099343" y="4311511"/>
            <a:ext cx="2161678" cy="10496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SA_responsive_genes_predicted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5382772"/>
            <a:ext cx="3003021" cy="658093"/>
          </a:xfrm>
          <a:prstGeom prst="rect">
            <a:avLst/>
          </a:prstGeom>
        </p:spPr>
      </p:pic>
      <p:pic>
        <p:nvPicPr>
          <p:cNvPr id="151" name="Picture 150" descr="SA_responsive_genes_actual_heatma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408" y="4504629"/>
            <a:ext cx="3003021" cy="661788"/>
          </a:xfrm>
          <a:prstGeom prst="rect">
            <a:avLst/>
          </a:prstGeom>
        </p:spPr>
      </p:pic>
      <p:pic>
        <p:nvPicPr>
          <p:cNvPr id="150" name="Picture 149" descr="SA_pathway_scores_pred_v_actua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48" y="4458407"/>
            <a:ext cx="2700484" cy="1773362"/>
          </a:xfrm>
          <a:prstGeom prst="rect">
            <a:avLst/>
          </a:prstGeom>
        </p:spPr>
      </p:pic>
      <p:pic>
        <p:nvPicPr>
          <p:cNvPr id="146" name="Picture 145" descr="JA_pathway_scores_pred_v_actual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879" y="399339"/>
            <a:ext cx="2699521" cy="1695141"/>
          </a:xfrm>
          <a:prstGeom prst="rect">
            <a:avLst/>
          </a:prstGeom>
        </p:spPr>
      </p:pic>
      <p:pic>
        <p:nvPicPr>
          <p:cNvPr id="122" name="Picture 121" descr="process_heatmap_predicted_rep_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16481" y="980923"/>
            <a:ext cx="3164359" cy="2373270"/>
          </a:xfrm>
          <a:prstGeom prst="rect">
            <a:avLst/>
          </a:prstGeom>
        </p:spPr>
      </p:pic>
      <p:pic>
        <p:nvPicPr>
          <p:cNvPr id="118" name="Picture 117" descr="process_heatmap_true_rep_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90"/>
          <a:stretch/>
        </p:blipFill>
        <p:spPr>
          <a:xfrm rot="5400000">
            <a:off x="-478178" y="1065048"/>
            <a:ext cx="3164358" cy="22050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920" y="930938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616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463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5083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35276" y="3902759"/>
            <a:ext cx="105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Predicted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216" y="3902759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Actual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78138" y="389803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46181" y="4154409"/>
            <a:ext cx="1117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PCC = 0.91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77273" y="234496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77273" y="321779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0134" y="3019081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4258961" y="1036681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 smtClean="0">
                <a:latin typeface="Arial"/>
                <a:cs typeface="Arial"/>
              </a:rPr>
              <a:t>JA response program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35533" y="15116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82076" y="151162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b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01908" y="339271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01908" y="201896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51928" y="5149076"/>
            <a:ext cx="83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55854" y="4278956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495" y="4488347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6495" y="5357402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>
                <a:latin typeface="Arial"/>
                <a:cs typeface="Arial"/>
              </a:rPr>
              <a:t>coi1-16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pPr algn="r"/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pPr algn="r"/>
            <a:r>
              <a:rPr lang="en-US" sz="800" i="1" dirty="0" smtClean="0">
                <a:latin typeface="Arial"/>
                <a:cs typeface="Arial"/>
              </a:rPr>
              <a:t>eds16-1</a:t>
            </a:r>
            <a:endParaRPr lang="en-US" sz="800" i="1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35533" y="4126817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4368" y="4404339"/>
            <a:ext cx="2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5749" y="4404339"/>
            <a:ext cx="3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ii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46675" y="4126817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d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87999" y="4071831"/>
            <a:ext cx="3926041" cy="215444"/>
            <a:chOff x="99432" y="6304987"/>
            <a:chExt cx="3926041" cy="215444"/>
          </a:xfrm>
        </p:grpSpPr>
        <p:grpSp>
          <p:nvGrpSpPr>
            <p:cNvPr id="110" name="Group 109"/>
            <p:cNvGrpSpPr/>
            <p:nvPr/>
          </p:nvGrpSpPr>
          <p:grpSpPr>
            <a:xfrm>
              <a:off x="99432" y="6304987"/>
              <a:ext cx="724654" cy="215444"/>
              <a:chOff x="635022" y="6298736"/>
              <a:chExt cx="724654" cy="21544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35022" y="6418961"/>
                <a:ext cx="269011" cy="0"/>
              </a:xfrm>
              <a:prstGeom prst="line">
                <a:avLst/>
              </a:prstGeom>
              <a:ln w="19050">
                <a:solidFill>
                  <a:srgbClr val="285CA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729838" y="6379272"/>
                <a:ext cx="79378" cy="79377"/>
              </a:xfrm>
              <a:prstGeom prst="ellipse">
                <a:avLst/>
              </a:prstGeom>
              <a:solidFill>
                <a:srgbClr val="285CAF"/>
              </a:solidFill>
              <a:ln>
                <a:solidFill>
                  <a:srgbClr val="285C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24086" y="6298736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coi1-16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59017" y="6304987"/>
              <a:ext cx="678969" cy="215444"/>
              <a:chOff x="1605729" y="6286365"/>
              <a:chExt cx="678969" cy="215444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605729" y="6406590"/>
                <a:ext cx="269011" cy="0"/>
              </a:xfrm>
              <a:prstGeom prst="line">
                <a:avLst/>
              </a:prstGeom>
              <a:ln w="19050">
                <a:solidFill>
                  <a:srgbClr val="CE3D1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700545" y="6366901"/>
                <a:ext cx="79378" cy="79377"/>
              </a:xfrm>
              <a:prstGeom prst="ellipse">
                <a:avLst/>
              </a:prstGeom>
              <a:solidFill>
                <a:srgbClr val="CE3D14"/>
              </a:solidFill>
              <a:ln>
                <a:solidFill>
                  <a:srgbClr val="CE3D1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08" y="6286365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npr1-1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572917" y="6304987"/>
              <a:ext cx="624147" cy="215444"/>
              <a:chOff x="2336220" y="6280687"/>
              <a:chExt cx="624147" cy="2154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336220" y="6391775"/>
                <a:ext cx="269011" cy="0"/>
              </a:xfrm>
              <a:prstGeom prst="line">
                <a:avLst/>
              </a:prstGeom>
              <a:ln w="19050">
                <a:solidFill>
                  <a:srgbClr val="E6A31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431036" y="6352086"/>
                <a:ext cx="79378" cy="79377"/>
              </a:xfrm>
              <a:prstGeom prst="ellipse">
                <a:avLst/>
              </a:prstGeom>
              <a:solidFill>
                <a:srgbClr val="E6A31A"/>
              </a:solidFill>
              <a:ln>
                <a:solidFill>
                  <a:srgbClr val="E6A31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24777" y="6280687"/>
                <a:ext cx="535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latin typeface="Arial"/>
                    <a:cs typeface="Arial"/>
                  </a:rPr>
                  <a:t>Col-0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31995" y="6304987"/>
              <a:ext cx="1001818" cy="215444"/>
              <a:chOff x="2488620" y="6553312"/>
              <a:chExt cx="1001818" cy="215444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488620" y="6664400"/>
                <a:ext cx="269011" cy="0"/>
              </a:xfrm>
              <a:prstGeom prst="line">
                <a:avLst/>
              </a:prstGeom>
              <a:ln w="19050">
                <a:solidFill>
                  <a:srgbClr val="691A7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2583436" y="6624711"/>
                <a:ext cx="79378" cy="79377"/>
              </a:xfrm>
              <a:prstGeom prst="ellipse">
                <a:avLst/>
              </a:prstGeom>
              <a:solidFill>
                <a:srgbClr val="691A7B"/>
              </a:solidFill>
              <a:ln>
                <a:solidFill>
                  <a:srgbClr val="691A7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677683" y="6553312"/>
                <a:ext cx="8127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35S::HopBB1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268744" y="6304987"/>
              <a:ext cx="756729" cy="215444"/>
              <a:chOff x="3049678" y="6921156"/>
              <a:chExt cx="756729" cy="215444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>
                <a:off x="3049678" y="7032244"/>
                <a:ext cx="269011" cy="0"/>
              </a:xfrm>
              <a:prstGeom prst="line">
                <a:avLst/>
              </a:prstGeom>
              <a:ln w="19050">
                <a:solidFill>
                  <a:srgbClr val="66A02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3144494" y="6992555"/>
                <a:ext cx="79378" cy="79377"/>
              </a:xfrm>
              <a:prstGeom prst="ellipse">
                <a:avLst/>
              </a:prstGeom>
              <a:solidFill>
                <a:srgbClr val="66A025"/>
              </a:solidFill>
              <a:ln>
                <a:solidFill>
                  <a:srgbClr val="66A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212351" y="6921156"/>
                <a:ext cx="5940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i="1" dirty="0" smtClean="0">
                    <a:latin typeface="Arial"/>
                    <a:cs typeface="Arial"/>
                  </a:rPr>
                  <a:t>eds16-1</a:t>
                </a: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 rot="16200000">
            <a:off x="667923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1381575" y="93336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5197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5683" y="3541219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Mock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0530" y="3541219"/>
            <a:ext cx="63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MeJA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20150" y="3541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BTH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353205" y="3900221"/>
            <a:ext cx="1875221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 rot="16200000">
            <a:off x="2131811" y="933345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 smtClean="0">
                <a:latin typeface="Arial"/>
                <a:cs typeface="Arial"/>
              </a:rPr>
              <a:t>coi1-16</a:t>
            </a: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2838654" y="-35609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552306" y="931090"/>
            <a:ext cx="86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/>
                <a:cs typeface="Arial"/>
              </a:rPr>
              <a:t>eds16-1</a:t>
            </a:r>
          </a:p>
          <a:p>
            <a:r>
              <a:rPr lang="en-US" sz="800" i="1" dirty="0" smtClean="0">
                <a:latin typeface="Arial"/>
                <a:cs typeface="Arial"/>
              </a:rPr>
              <a:t>35S::HopBB1</a:t>
            </a:r>
          </a:p>
          <a:p>
            <a:r>
              <a:rPr lang="en-US" sz="800" dirty="0" smtClean="0">
                <a:latin typeface="Arial"/>
                <a:cs typeface="Arial"/>
              </a:rPr>
              <a:t>Col-0</a:t>
            </a:r>
          </a:p>
          <a:p>
            <a:r>
              <a:rPr lang="en-US" sz="800" i="1" dirty="0" smtClean="0">
                <a:latin typeface="Arial"/>
                <a:cs typeface="Arial"/>
              </a:rPr>
              <a:t>npr1-1</a:t>
            </a:r>
          </a:p>
          <a:p>
            <a:r>
              <a:rPr lang="en-US" sz="800" i="1" dirty="0">
                <a:latin typeface="Arial"/>
                <a:cs typeface="Arial"/>
              </a:rPr>
              <a:t>coi1-16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74069" y="1246910"/>
            <a:ext cx="83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untreated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53192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530919" y="59918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0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28380" y="157659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41946" y="222473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5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45117" y="2869928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hr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8" name="Picture 147" descr="JA_responsive_genes_actual_heatmap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126" y="2343918"/>
            <a:ext cx="2471084" cy="674295"/>
          </a:xfrm>
          <a:prstGeom prst="rect">
            <a:avLst/>
          </a:prstGeom>
        </p:spPr>
      </p:pic>
      <p:pic>
        <p:nvPicPr>
          <p:cNvPr id="149" name="Picture 148" descr="JA_responsive_genes_predicted_heatmap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7164" y="3231610"/>
            <a:ext cx="2469045" cy="673251"/>
          </a:xfrm>
          <a:prstGeom prst="rect">
            <a:avLst/>
          </a:prstGeom>
        </p:spPr>
      </p:pic>
      <p:pic>
        <p:nvPicPr>
          <p:cNvPr id="154" name="Picture 153" descr="JA_pathway_DE_ven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300" y="4363427"/>
            <a:ext cx="1189262" cy="984731"/>
          </a:xfrm>
          <a:prstGeom prst="rect">
            <a:avLst/>
          </a:prstGeom>
        </p:spPr>
      </p:pic>
      <p:pic>
        <p:nvPicPr>
          <p:cNvPr id="155" name="Picture 154" descr="SA_pathway_DE_ven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10" y="5366206"/>
            <a:ext cx="1104946" cy="869055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6541075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001748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461069" y="4678375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451002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12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974208" y="561671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66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485492" y="5616719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8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8179" y="4251809"/>
            <a:ext cx="135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Arial"/>
                <a:cs typeface="Arial"/>
              </a:rPr>
              <a:t>MeJA</a:t>
            </a:r>
            <a:r>
              <a:rPr lang="en-US" sz="1200" dirty="0" smtClean="0">
                <a:latin typeface="Arial"/>
                <a:cs typeface="Arial"/>
              </a:rPr>
              <a:t> responsive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96726" y="5170719"/>
            <a:ext cx="1279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BTH responsive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794912" y="121603"/>
            <a:ext cx="1058047" cy="388335"/>
            <a:chOff x="1794912" y="137939"/>
            <a:chExt cx="1058047" cy="388335"/>
          </a:xfrm>
        </p:grpSpPr>
        <p:pic>
          <p:nvPicPr>
            <p:cNvPr id="167" name="Picture 166" descr="TPM_colorbar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05977" y="-89238"/>
              <a:ext cx="169126" cy="87877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1855243" y="137939"/>
              <a:ext cx="89435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TPM z-score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794912" y="340230"/>
              <a:ext cx="278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51485" y="341608"/>
              <a:ext cx="4014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726570" y="446185"/>
            <a:ext cx="1139992" cy="394557"/>
            <a:chOff x="1746415" y="429618"/>
            <a:chExt cx="1139992" cy="394557"/>
          </a:xfrm>
        </p:grpSpPr>
        <p:pic>
          <p:nvPicPr>
            <p:cNvPr id="171" name="Picture 170" descr="geneset_colorbar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234823" y="205962"/>
              <a:ext cx="146304" cy="865776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1746415" y="429618"/>
              <a:ext cx="11399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latin typeface="Arial"/>
                  <a:cs typeface="Arial"/>
                </a:rPr>
                <a:t>gene set z-score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209948" y="639509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55496" y="635425"/>
              <a:ext cx="233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3</a:t>
              </a:r>
              <a:endParaRPr lang="en-US" sz="600" dirty="0" smtClean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803417" y="635425"/>
              <a:ext cx="3064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latin typeface="Arial"/>
                  <a:cs typeface="Arial"/>
                </a:rPr>
                <a:t>-3</a:t>
              </a: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V="1">
            <a:off x="1107381" y="4198955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255640" y="4188694"/>
            <a:ext cx="0" cy="11887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6177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7658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59139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06201" y="3834295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7948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0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9429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1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910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/>
                <a:cs typeface="Arial"/>
              </a:rPr>
              <a:t>5</a:t>
            </a:r>
            <a:r>
              <a:rPr lang="en-US" sz="1050" dirty="0" smtClean="0">
                <a:latin typeface="Arial"/>
                <a:cs typeface="Arial"/>
              </a:rPr>
              <a:t>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23910" y="598647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8 </a:t>
            </a:r>
            <a:r>
              <a:rPr lang="en-US" sz="1050" dirty="0" err="1" smtClean="0">
                <a:latin typeface="Arial"/>
                <a:cs typeface="Arial"/>
              </a:rPr>
              <a:t>hr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05850" y="2141808"/>
            <a:ext cx="62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Actual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-518548" y="5170233"/>
            <a:ext cx="13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/>
                <a:cs typeface="Arial"/>
              </a:rPr>
              <a:t>Expression of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S</a:t>
            </a:r>
            <a:r>
              <a:rPr lang="en-US" sz="900" dirty="0" smtClean="0">
                <a:latin typeface="Arial"/>
                <a:cs typeface="Arial"/>
              </a:rPr>
              <a:t>A response program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7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p_v_num_component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843" y="165456"/>
            <a:ext cx="3551742" cy="34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by_submiss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36" y="161256"/>
            <a:ext cx="3308510" cy="3586868"/>
          </a:xfrm>
          <a:prstGeom prst="rect">
            <a:avLst/>
          </a:prstGeom>
        </p:spPr>
      </p:pic>
      <p:pic>
        <p:nvPicPr>
          <p:cNvPr id="7" name="Picture 6" descr="pca_by_submis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22" y="161256"/>
            <a:ext cx="3308509" cy="3586868"/>
          </a:xfrm>
          <a:prstGeom prst="rect">
            <a:avLst/>
          </a:prstGeom>
        </p:spPr>
      </p:pic>
      <p:pic>
        <p:nvPicPr>
          <p:cNvPr id="10" name="Picture 9" descr="CCA1_LH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89" r="15343"/>
          <a:stretch/>
        </p:blipFill>
        <p:spPr>
          <a:xfrm>
            <a:off x="51670" y="3828322"/>
            <a:ext cx="2605124" cy="2696874"/>
          </a:xfrm>
          <a:prstGeom prst="rect">
            <a:avLst/>
          </a:prstGeom>
        </p:spPr>
      </p:pic>
      <p:pic>
        <p:nvPicPr>
          <p:cNvPr id="11" name="Picture 10" descr="TOC1_CCA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7" r="15994"/>
          <a:stretch/>
        </p:blipFill>
        <p:spPr>
          <a:xfrm>
            <a:off x="2636632" y="3828321"/>
            <a:ext cx="2541784" cy="2696875"/>
          </a:xfrm>
          <a:prstGeom prst="rect">
            <a:avLst/>
          </a:prstGeom>
        </p:spPr>
      </p:pic>
      <p:pic>
        <p:nvPicPr>
          <p:cNvPr id="12" name="Picture 11" descr="TOC1_ELF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82" r="14842"/>
          <a:stretch/>
        </p:blipFill>
        <p:spPr>
          <a:xfrm>
            <a:off x="5158254" y="3828323"/>
            <a:ext cx="2634211" cy="2696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8028" y="374812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19" y="2554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4077" y="25541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289" y="94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9045" y="94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0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c_convergenc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90" y="201570"/>
            <a:ext cx="3547193" cy="3526700"/>
          </a:xfrm>
          <a:prstGeom prst="rect">
            <a:avLst/>
          </a:prstGeom>
        </p:spPr>
      </p:pic>
      <p:pic>
        <p:nvPicPr>
          <p:cNvPr id="7" name="Picture 6" descr="pc_converge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2650" y="201570"/>
            <a:ext cx="3519042" cy="352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0699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911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918" y="-4734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544" y="-4734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880681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699179" y="1528893"/>
            <a:ext cx="1886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Percent variance explained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bi_sra_grow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81" y="172216"/>
            <a:ext cx="3383899" cy="3668599"/>
          </a:xfrm>
          <a:prstGeom prst="rect">
            <a:avLst/>
          </a:prstGeom>
        </p:spPr>
      </p:pic>
      <p:pic>
        <p:nvPicPr>
          <p:cNvPr id="5" name="Picture 4" descr="ncbi_sra_growth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458" y="172217"/>
            <a:ext cx="3594357" cy="3668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" y="-428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544" y="-4286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883" y="68853"/>
            <a:ext cx="133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A. thaliana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4095" y="68853"/>
            <a:ext cx="15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M. </a:t>
            </a:r>
            <a:r>
              <a:rPr lang="en-US" i="1" dirty="0" err="1" smtClean="0">
                <a:latin typeface="Arial"/>
                <a:cs typeface="Arial"/>
              </a:rPr>
              <a:t>musculus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57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_v_num_marker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6" y="25656"/>
            <a:ext cx="3863382" cy="2049320"/>
          </a:xfrm>
          <a:prstGeom prst="rect">
            <a:avLst/>
          </a:prstGeom>
        </p:spPr>
      </p:pic>
      <p:pic>
        <p:nvPicPr>
          <p:cNvPr id="5" name="Picture 4" descr="tradict_vs_baselines_robustnes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9406" y="25534"/>
            <a:ext cx="3680328" cy="1949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67" y="-11759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14" y="-11759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953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77736</TotalTime>
  <Words>777</Words>
  <Application>Microsoft Macintosh PowerPoint</Application>
  <PresentationFormat>Custom</PresentationFormat>
  <Paragraphs>307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Surge Biswas</dc:creator>
  <cp:lastModifiedBy>Surge Biswas</cp:lastModifiedBy>
  <cp:revision>218</cp:revision>
  <dcterms:created xsi:type="dcterms:W3CDTF">2015-06-24T22:04:38Z</dcterms:created>
  <dcterms:modified xsi:type="dcterms:W3CDTF">2016-09-26T19:46:02Z</dcterms:modified>
</cp:coreProperties>
</file>